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29.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charts/chart29.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28560495"/>
        <c:axId val="8667312"/>
      </c:barChart>
      <c:catAx>
        <c:axId val="28560495"/>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8667312"/>
        <c:crosses val="autoZero"/>
        <c:auto val="1"/>
        <c:lblAlgn val="ctr"/>
        <c:lblOffset val="100"/>
      </c:catAx>
      <c:valAx>
        <c:axId val="8667312"/>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28560495"/>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a:t>
            </a:r>
            <a:r>
              <a:rPr b="0" lang="fr-FR" sz="4400" spc="-1" strike="noStrike">
                <a:solidFill>
                  <a:srgbClr val="000000"/>
                </a:solidFill>
                <a:uFill>
                  <a:solidFill>
                    <a:srgbClr val="ffffff"/>
                  </a:solidFill>
                </a:uFill>
                <a:latin typeface="Arial"/>
              </a:rPr>
              <a:t>l</a:t>
            </a:r>
            <a:r>
              <a:rPr b="0" lang="fr-FR" sz="4400" spc="-1" strike="noStrike">
                <a:solidFill>
                  <a:srgbClr val="000000"/>
                </a:solidFill>
                <a:uFill>
                  <a:solidFill>
                    <a:srgbClr val="ffffff"/>
                  </a:solidFill>
                </a:uFill>
                <a:latin typeface="Arial"/>
              </a:rPr>
              <a:t>i</a:t>
            </a:r>
            <a:r>
              <a:rPr b="0" lang="fr-FR" sz="4400" spc="-1" strike="noStrike">
                <a:solidFill>
                  <a:srgbClr val="000000"/>
                </a:solidFill>
                <a:uFill>
                  <a:solidFill>
                    <a:srgbClr val="ffffff"/>
                  </a:solidFill>
                </a:uFill>
                <a:latin typeface="Arial"/>
              </a:rPr>
              <a:t>q</a:t>
            </a:r>
            <a:r>
              <a:rPr b="0" lang="fr-FR" sz="4400" spc="-1" strike="noStrike">
                <a:solidFill>
                  <a:srgbClr val="000000"/>
                </a:solidFill>
                <a:uFill>
                  <a:solidFill>
                    <a:srgbClr val="ffffff"/>
                  </a:solidFill>
                </a:uFill>
                <a:latin typeface="Arial"/>
              </a:rPr>
              <a:t>u</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z</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p</a:t>
            </a:r>
            <a:r>
              <a:rPr b="0" lang="fr-FR" sz="4400" spc="-1" strike="noStrike">
                <a:solidFill>
                  <a:srgbClr val="000000"/>
                </a:solidFill>
                <a:uFill>
                  <a:solidFill>
                    <a:srgbClr val="ffffff"/>
                  </a:solidFill>
                </a:uFill>
                <a:latin typeface="Arial"/>
              </a:rPr>
              <a:t>o</a:t>
            </a:r>
            <a:r>
              <a:rPr b="0" lang="fr-FR" sz="4400" spc="-1" strike="noStrike">
                <a:solidFill>
                  <a:srgbClr val="000000"/>
                </a:solidFill>
                <a:uFill>
                  <a:solidFill>
                    <a:srgbClr val="ffffff"/>
                  </a:solidFill>
                </a:uFill>
                <a:latin typeface="Arial"/>
              </a:rPr>
              <a:t>u</a:t>
            </a:r>
            <a:r>
              <a:rPr b="0" lang="fr-FR" sz="4400" spc="-1" strike="noStrike">
                <a:solidFill>
                  <a:srgbClr val="000000"/>
                </a:solidFill>
                <a:uFill>
                  <a:solidFill>
                    <a:srgbClr val="ffffff"/>
                  </a:solidFill>
                </a:uFill>
                <a:latin typeface="Arial"/>
              </a:rPr>
              <a:t>r</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é</a:t>
            </a:r>
            <a:r>
              <a:rPr b="0" lang="fr-FR" sz="4400" spc="-1" strike="noStrike">
                <a:solidFill>
                  <a:srgbClr val="000000"/>
                </a:solidFill>
                <a:uFill>
                  <a:solidFill>
                    <a:srgbClr val="ffffff"/>
                  </a:solidFill>
                </a:uFill>
                <a:latin typeface="Arial"/>
              </a:rPr>
              <a:t>d</a:t>
            </a:r>
            <a:r>
              <a:rPr b="0" lang="fr-FR" sz="4400" spc="-1" strike="noStrike">
                <a:solidFill>
                  <a:srgbClr val="000000"/>
                </a:solidFill>
                <a:uFill>
                  <a:solidFill>
                    <a:srgbClr val="ffffff"/>
                  </a:solidFill>
                </a:uFill>
                <a:latin typeface="Arial"/>
              </a:rPr>
              <a:t>i</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r</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l</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f</a:t>
            </a:r>
            <a:r>
              <a:rPr b="0" lang="fr-FR" sz="4400" spc="-1" strike="noStrike">
                <a:solidFill>
                  <a:srgbClr val="000000"/>
                </a:solidFill>
                <a:uFill>
                  <a:solidFill>
                    <a:srgbClr val="ffffff"/>
                  </a:solidFill>
                </a:uFill>
                <a:latin typeface="Arial"/>
              </a:rPr>
              <a:t>o</a:t>
            </a:r>
            <a:r>
              <a:rPr b="0" lang="fr-FR" sz="4400" spc="-1" strike="noStrike">
                <a:solidFill>
                  <a:srgbClr val="000000"/>
                </a:solidFill>
                <a:uFill>
                  <a:solidFill>
                    <a:srgbClr val="ffffff"/>
                  </a:solidFill>
                </a:uFill>
                <a:latin typeface="Arial"/>
              </a:rPr>
              <a:t>r</a:t>
            </a:r>
            <a:r>
              <a:rPr b="0" lang="fr-FR" sz="4400" spc="-1" strike="noStrike">
                <a:solidFill>
                  <a:srgbClr val="000000"/>
                </a:solidFill>
                <a:uFill>
                  <a:solidFill>
                    <a:srgbClr val="ffffff"/>
                  </a:solidFill>
                </a:uFill>
                <a:latin typeface="Arial"/>
              </a:rPr>
              <a:t>m</a:t>
            </a:r>
            <a:r>
              <a:rPr b="0" lang="fr-FR" sz="4400" spc="-1" strike="noStrike">
                <a:solidFill>
                  <a:srgbClr val="000000"/>
                </a:solidFill>
                <a:uFill>
                  <a:solidFill>
                    <a:srgbClr val="ffffff"/>
                  </a:solidFill>
                </a:uFill>
                <a:latin typeface="Arial"/>
              </a:rPr>
              <a:t>a</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d</a:t>
            </a:r>
            <a:r>
              <a:rPr b="0" lang="fr-FR" sz="4400" spc="-1" strike="noStrike">
                <a:solidFill>
                  <a:srgbClr val="000000"/>
                </a:solidFill>
                <a:uFill>
                  <a:solidFill>
                    <a:srgbClr val="ffffff"/>
                  </a:solidFill>
                </a:uFill>
                <a:latin typeface="Arial"/>
              </a:rPr>
              <a:t>u</a:t>
            </a:r>
            <a:r>
              <a:rPr b="0" lang="fr-FR" sz="4400" spc="-1" strike="noStrike">
                <a:solidFill>
                  <a:srgbClr val="000000"/>
                </a:solidFill>
                <a:uFill>
                  <a:solidFill>
                    <a:srgbClr val="ffffff"/>
                  </a:solidFill>
                </a:uFill>
                <a:latin typeface="Arial"/>
              </a:rPr>
              <a:t> </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x</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i</a:t>
            </a:r>
            <a:r>
              <a:rPr b="0" lang="fr-FR" sz="4400" spc="-1" strike="noStrike">
                <a:solidFill>
                  <a:srgbClr val="000000"/>
                </a:solidFill>
                <a:uFill>
                  <a:solidFill>
                    <a:srgbClr val="ffffff"/>
                  </a:solidFill>
                </a:uFill>
                <a:latin typeface="Arial"/>
              </a:rPr>
              <a:t>t</a:t>
            </a:r>
            <a:r>
              <a:rPr b="0" lang="fr-FR" sz="4400" spc="-1" strike="noStrike">
                <a:solidFill>
                  <a:srgbClr val="000000"/>
                </a:solidFill>
                <a:uFill>
                  <a:solidFill>
                    <a:srgbClr val="ffffff"/>
                  </a:solidFill>
                </a:uFill>
                <a:latin typeface="Arial"/>
              </a:rPr>
              <a:t>r</a:t>
            </a:r>
            <a:r>
              <a:rPr b="0" lang="fr-FR" sz="4400" spc="-1" strike="noStrike">
                <a:solidFill>
                  <a:srgbClr val="000000"/>
                </a:solidFill>
                <a:uFill>
                  <a:solidFill>
                    <a:srgbClr val="ffffff"/>
                  </a:solidFill>
                </a:uFill>
                <a:latin typeface="Arial"/>
              </a:rPr>
              <a:t>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CB03EC64-947F-4297-9FD2-B4CA69331B55}"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a:t>
            </a:r>
            <a:r>
              <a:rPr b="1" lang="fr-FR" sz="3600" spc="-1" strike="noStrike">
                <a:solidFill>
                  <a:srgbClr val="ffffff"/>
                </a:solidFill>
                <a:uFill>
                  <a:solidFill>
                    <a:srgbClr val="ffffff"/>
                  </a:solidFill>
                </a:uFill>
                <a:latin typeface="Source Sans Pro Black"/>
              </a:rPr>
              <a:t>z </a:t>
            </a:r>
            <a:r>
              <a:rPr b="1" lang="fr-FR" sz="3600" spc="-1" strike="noStrike">
                <a:solidFill>
                  <a:srgbClr val="ffffff"/>
                </a:solidFill>
                <a:uFill>
                  <a:solidFill>
                    <a:srgbClr val="ffffff"/>
                  </a:solidFill>
                </a:uFill>
                <a:latin typeface="Source Sans Pro Black"/>
              </a:rPr>
              <a:t>pour </a:t>
            </a:r>
            <a:r>
              <a:rPr b="1" lang="fr-FR" sz="3600" spc="-1" strike="noStrike">
                <a:solidFill>
                  <a:srgbClr val="ffffff"/>
                </a:solidFill>
                <a:uFill>
                  <a:solidFill>
                    <a:srgbClr val="ffffff"/>
                  </a:solidFill>
                </a:uFill>
                <a:latin typeface="Source Sans Pro Black"/>
              </a:rPr>
              <a:t>éditer </a:t>
            </a:r>
            <a:r>
              <a:rPr b="1" lang="fr-FR" sz="3600" spc="-1" strike="noStrike">
                <a:solidFill>
                  <a:srgbClr val="ffffff"/>
                </a:solidFill>
                <a:uFill>
                  <a:solidFill>
                    <a:srgbClr val="ffffff"/>
                  </a:solidFill>
                </a:uFill>
                <a:latin typeface="Source Sans Pro Black"/>
              </a:rPr>
              <a:t>le </a:t>
            </a:r>
            <a:r>
              <a:rPr b="1" lang="fr-FR" sz="3600" spc="-1" strike="noStrike">
                <a:solidFill>
                  <a:srgbClr val="ffffff"/>
                </a:solidFill>
                <a:uFill>
                  <a:solidFill>
                    <a:srgbClr val="ffffff"/>
                  </a:solidFill>
                </a:uFill>
                <a:latin typeface="Source Sans Pro Black"/>
              </a:rPr>
              <a:t>forma</a:t>
            </a:r>
            <a:r>
              <a:rPr b="1" lang="fr-FR" sz="3600" spc="-1" strike="noStrike">
                <a:solidFill>
                  <a:srgbClr val="ffffff"/>
                </a:solidFill>
                <a:uFill>
                  <a:solidFill>
                    <a:srgbClr val="ffffff"/>
                  </a:solidFill>
                </a:uFill>
                <a:latin typeface="Source Sans Pro Black"/>
              </a:rPr>
              <a:t>t du </a:t>
            </a:r>
            <a:r>
              <a:rPr b="1" lang="fr-FR" sz="3600" spc="-1" strike="noStrike">
                <a:solidFill>
                  <a:srgbClr val="ffffff"/>
                </a:solidFill>
                <a:uFill>
                  <a:solidFill>
                    <a:srgbClr val="ffffff"/>
                  </a:solidFill>
                </a:uFill>
                <a:latin typeface="Source Sans Pro Black"/>
              </a:rPr>
              <a:t>texte-</a:t>
            </a:r>
            <a:r>
              <a:rPr b="1" lang="fr-FR" sz="3600" spc="-1" strike="noStrike">
                <a:solidFill>
                  <a:srgbClr val="ffffff"/>
                </a:solidFill>
                <a:uFill>
                  <a:solidFill>
                    <a:srgbClr val="ffffff"/>
                  </a:solidFill>
                </a:uFill>
                <a:latin typeface="Source Sans Pro Black"/>
              </a:rPr>
              <a:t>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a:t>
            </a:r>
            <a:r>
              <a:rPr b="1" lang="fr-FR" sz="3200" spc="-1" strike="noStrike">
                <a:solidFill>
                  <a:srgbClr val="2c3e50"/>
                </a:solidFill>
                <a:uFill>
                  <a:solidFill>
                    <a:srgbClr val="ffffff"/>
                  </a:solidFill>
                </a:uFill>
                <a:latin typeface="Source Sans Pro Semibold"/>
              </a:rPr>
              <a:t>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755FC9A8-FF95-450F-A8BA-0F47B38C9291}"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hyperlink" Target="https://charte.cnes.fr/fr" TargetMode="Externa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wiki.openstreetmap.org/wiki/2017_Hurricane_Irma" TargetMode="External"/><Relationship Id="rId8"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hyperlink" Target="http://cartong.org/news/mapping-bidibidi-camp-uganda-msf" TargetMode="Externa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gallaxie.wordpress.com/2013/10/20/openstreetmap-vs-wikipedia-convergences/" TargetMode="External"/><Relationship Id="rId4" Type="http://schemas.openxmlformats.org/officeDocument/2006/relationships/hyperlink" Target="https://junglebus.io/" TargetMode="External"/><Relationship Id="rId5" Type="http://schemas.openxmlformats.org/officeDocument/2006/relationships/hyperlink" Target="http://www.cartong.org/fr" TargetMode="External"/><Relationship Id="rId6"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gif"/><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gif"/><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29.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osmstats.neis-one.org/" TargetMode="External"/><Relationship Id="rId3" Type="http://schemas.openxmlformats.org/officeDocument/2006/relationships/hyperlink" Target="http://osmstats.neis-one.or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numérisent de l’</a:t>
            </a:r>
            <a:r>
              <a:rPr b="1" lang="fr-FR" sz="3200" spc="-1" strike="noStrike">
                <a:solidFill>
                  <a:srgbClr val="2c3e50"/>
                </a:solidFill>
                <a:uFill>
                  <a:solidFill>
                    <a:srgbClr val="ffffff"/>
                  </a:solidFill>
                </a:uFill>
                <a:latin typeface="Source Sans Pro Semibold"/>
                <a:hlinkClick r:id="rId1"/>
              </a:rPr>
              <a:t>imagerie aérienne</a:t>
            </a:r>
            <a:r>
              <a:rPr b="1" lang="fr-FR" sz="3200" spc="-1" strike="noStrike">
                <a:solidFill>
                  <a:srgbClr val="2c3e50"/>
                </a:solidFill>
                <a:uFill>
                  <a:solidFill>
                    <a:srgbClr val="ffffff"/>
                  </a:solidFill>
                </a:uFill>
                <a:latin typeface="Source Sans Pro Semibold"/>
              </a:rPr>
              <a:t>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2"/>
          <a:stretch/>
        </p:blipFill>
        <p:spPr>
          <a:xfrm>
            <a:off x="6270120" y="144000"/>
            <a:ext cx="3593880" cy="1320480"/>
          </a:xfrm>
          <a:prstGeom prst="rect">
            <a:avLst/>
          </a:prstGeom>
          <a:ln>
            <a:noFill/>
          </a:ln>
        </p:spPr>
      </p:pic>
      <p:pic>
        <p:nvPicPr>
          <p:cNvPr id="206" name="" descr=""/>
          <p:cNvPicPr/>
          <p:nvPr/>
        </p:nvPicPr>
        <p:blipFill>
          <a:blip r:embed="rId3"/>
          <a:stretch/>
        </p:blipFill>
        <p:spPr>
          <a:xfrm>
            <a:off x="3453840" y="4752000"/>
            <a:ext cx="3026160" cy="1722600"/>
          </a:xfrm>
          <a:prstGeom prst="rect">
            <a:avLst/>
          </a:prstGeom>
          <a:ln>
            <a:noFill/>
          </a:ln>
        </p:spPr>
      </p:pic>
      <p:pic>
        <p:nvPicPr>
          <p:cNvPr id="207" name="" descr=""/>
          <p:cNvPicPr/>
          <p:nvPr/>
        </p:nvPicPr>
        <p:blipFill>
          <a:blip r:embed="rId4"/>
          <a:stretch/>
        </p:blipFill>
        <p:spPr>
          <a:xfrm>
            <a:off x="374400" y="2376000"/>
            <a:ext cx="2865600" cy="1800000"/>
          </a:xfrm>
          <a:prstGeom prst="rect">
            <a:avLst/>
          </a:prstGeom>
          <a:ln>
            <a:noFill/>
          </a:ln>
        </p:spPr>
      </p:pic>
      <p:pic>
        <p:nvPicPr>
          <p:cNvPr id="208" name="" descr=""/>
          <p:cNvPicPr/>
          <p:nvPr/>
        </p:nvPicPr>
        <p:blipFill>
          <a:blip r:embed="rId5"/>
          <a:stretch/>
        </p:blipFill>
        <p:spPr>
          <a:xfrm>
            <a:off x="3504600" y="2361960"/>
            <a:ext cx="2903400" cy="1814040"/>
          </a:xfrm>
          <a:prstGeom prst="rect">
            <a:avLst/>
          </a:prstGeom>
          <a:ln>
            <a:noFill/>
          </a:ln>
        </p:spPr>
      </p:pic>
      <p:pic>
        <p:nvPicPr>
          <p:cNvPr id="209" name="" descr=""/>
          <p:cNvPicPr/>
          <p:nvPr/>
        </p:nvPicPr>
        <p:blipFill>
          <a:blip r:embed="rId6"/>
          <a:stretch/>
        </p:blipFill>
        <p:spPr>
          <a:xfrm>
            <a:off x="6624000" y="2376000"/>
            <a:ext cx="3024000" cy="1853280"/>
          </a:xfrm>
          <a:prstGeom prst="rect">
            <a:avLst/>
          </a:prstGeom>
          <a:ln>
            <a:noFill/>
          </a:ln>
        </p:spPr>
      </p:pic>
      <p:sp>
        <p:nvSpPr>
          <p:cNvPr id="210"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7"/>
              </a:rPr>
              <a:t>HOT OSM : Hurricane Irma</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44000" y="216000"/>
            <a:ext cx="5904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Association CartONG </a:t>
            </a:r>
            <a:r>
              <a:rPr b="1" lang="fr-FR" sz="600" spc="-1" strike="noStrike">
                <a:solidFill>
                  <a:srgbClr val="ffffff"/>
                </a:solidFill>
                <a:uFill>
                  <a:solidFill>
                    <a:srgbClr val="ffffff"/>
                  </a:solidFill>
                </a:uFill>
                <a:latin typeface="Source Sans Pro Black"/>
                <a:hlinkClick r:id="rId1"/>
              </a:rPr>
              <a:t>http://www.cartong.org/fr</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7280" y="144000"/>
            <a:ext cx="2988720" cy="1368000"/>
          </a:xfrm>
          <a:prstGeom prst="rect">
            <a:avLst/>
          </a:prstGeom>
          <a:ln>
            <a:noFill/>
          </a:ln>
        </p:spPr>
      </p:pic>
      <p:pic>
        <p:nvPicPr>
          <p:cNvPr id="216" name="" descr=""/>
          <p:cNvPicPr/>
          <p:nvPr/>
        </p:nvPicPr>
        <p:blipFill>
          <a:blip r:embed="rId3"/>
          <a:stretch/>
        </p:blipFill>
        <p:spPr>
          <a:xfrm>
            <a:off x="4968000" y="5616000"/>
            <a:ext cx="2230200" cy="1326960"/>
          </a:xfrm>
          <a:prstGeom prst="rect">
            <a:avLst/>
          </a:prstGeom>
          <a:ln>
            <a:noFill/>
          </a:ln>
        </p:spPr>
      </p:pic>
      <p:pic>
        <p:nvPicPr>
          <p:cNvPr id="217" name="" descr=""/>
          <p:cNvPicPr/>
          <p:nvPr/>
        </p:nvPicPr>
        <p:blipFill>
          <a:blip r:embed="rId4"/>
          <a:stretch/>
        </p:blipFill>
        <p:spPr>
          <a:xfrm>
            <a:off x="2562480" y="5616000"/>
            <a:ext cx="2189520" cy="1296000"/>
          </a:xfrm>
          <a:prstGeom prst="rect">
            <a:avLst/>
          </a:prstGeom>
          <a:ln>
            <a:noFill/>
          </a:ln>
        </p:spPr>
      </p:pic>
      <p:pic>
        <p:nvPicPr>
          <p:cNvPr id="218" name="" descr=""/>
          <p:cNvPicPr/>
          <p:nvPr/>
        </p:nvPicPr>
        <p:blipFill>
          <a:blip r:embed="rId5"/>
          <a:stretch/>
        </p:blipFill>
        <p:spPr>
          <a:xfrm>
            <a:off x="7476840" y="5544000"/>
            <a:ext cx="2315160" cy="1431360"/>
          </a:xfrm>
          <a:prstGeom prst="rect">
            <a:avLst/>
          </a:prstGeom>
          <a:ln>
            <a:noFill/>
          </a:ln>
        </p:spPr>
      </p:pic>
      <p:sp>
        <p:nvSpPr>
          <p:cNvPr id="219"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6"/>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20" name="" descr=""/>
          <p:cNvPicPr/>
          <p:nvPr/>
        </p:nvPicPr>
        <p:blipFill>
          <a:blip r:embed="rId7"/>
          <a:stretch/>
        </p:blipFill>
        <p:spPr>
          <a:xfrm>
            <a:off x="360000" y="2234520"/>
            <a:ext cx="2995200" cy="1725480"/>
          </a:xfrm>
          <a:prstGeom prst="rect">
            <a:avLst/>
          </a:prstGeom>
          <a:ln>
            <a:noFill/>
          </a:ln>
        </p:spPr>
      </p:pic>
      <p:pic>
        <p:nvPicPr>
          <p:cNvPr id="221" name="" descr=""/>
          <p:cNvPicPr/>
          <p:nvPr/>
        </p:nvPicPr>
        <p:blipFill>
          <a:blip r:embed="rId8"/>
          <a:stretch/>
        </p:blipFill>
        <p:spPr>
          <a:xfrm>
            <a:off x="3425760" y="2160000"/>
            <a:ext cx="3054240" cy="1728000"/>
          </a:xfrm>
          <a:prstGeom prst="rect">
            <a:avLst/>
          </a:prstGeom>
          <a:ln>
            <a:noFill/>
          </a:ln>
        </p:spPr>
      </p:pic>
      <p:pic>
        <p:nvPicPr>
          <p:cNvPr id="222" name="" descr=""/>
          <p:cNvPicPr/>
          <p:nvPr/>
        </p:nvPicPr>
        <p:blipFill>
          <a:blip r:embed="rId9"/>
          <a:stretch/>
        </p:blipFill>
        <p:spPr>
          <a:xfrm>
            <a:off x="6624000" y="2187360"/>
            <a:ext cx="3096000" cy="1772640"/>
          </a:xfrm>
          <a:prstGeom prst="rect">
            <a:avLst/>
          </a:prstGeom>
          <a:ln>
            <a:noFill/>
          </a:ln>
        </p:spPr>
      </p:pic>
      <p:pic>
        <p:nvPicPr>
          <p:cNvPr id="223" name="" descr=""/>
          <p:cNvPicPr/>
          <p:nvPr/>
        </p:nvPicPr>
        <p:blipFill>
          <a:blip r:embed="rId10"/>
          <a:stretch/>
        </p:blipFill>
        <p:spPr>
          <a:xfrm>
            <a:off x="1935720" y="4087440"/>
            <a:ext cx="6128280" cy="13845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s’inspirent d’une présentation de Guillaume Allègre                                                       «</a:t>
            </a:r>
            <a:r>
              <a:rPr b="1" lang="fr-FR" sz="1000" spc="-1" strike="noStrike">
                <a:solidFill>
                  <a:srgbClr val="2c3e50"/>
                </a:solidFill>
                <a:uFill>
                  <a:solidFill>
                    <a:srgbClr val="ffffff"/>
                  </a:solidFill>
                </a:uFill>
                <a:latin typeface="Source Sans Pro Semibold"/>
                <a:hlinkClick r:id="rId3"/>
              </a:rPr>
              <a:t>OpenStreetMap et Wikimedia, Similitudes et différences</a:t>
            </a:r>
            <a:r>
              <a:rPr b="1" lang="fr-FR" sz="10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 JungleBus» présente des documents et données issus de </a:t>
            </a:r>
            <a:r>
              <a:rPr b="1" lang="fr-FR" sz="1000" spc="-1" strike="noStrike">
                <a:solidFill>
                  <a:srgbClr val="2c3e50"/>
                </a:solidFill>
                <a:uFill>
                  <a:solidFill>
                    <a:srgbClr val="ffffff"/>
                  </a:solidFill>
                </a:uFill>
                <a:latin typeface="Source Sans Pro Semibold"/>
                <a:hlinkClick r:id="rId4"/>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 CartONG» présente des documents et données issus de l’</a:t>
            </a:r>
            <a:r>
              <a:rPr b="1" lang="fr-FR" sz="1000" spc="-1" strike="noStrike">
                <a:solidFill>
                  <a:srgbClr val="2c3e50"/>
                </a:solidFill>
                <a:uFill>
                  <a:solidFill>
                    <a:srgbClr val="ffffff"/>
                  </a:solidFill>
                </a:uFill>
                <a:latin typeface="Source Sans Pro Semibold"/>
                <a:hlinkClick r:id="rId5"/>
              </a:rPr>
              <a:t>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t>
            </a:r>
            <a:r>
              <a:rPr b="1" lang="fr-FR" sz="600" spc="-1" strike="noStrike">
                <a:solidFill>
                  <a:srgbClr val="ffffff"/>
                </a:solidFill>
                <a:uFill>
                  <a:solidFill>
                    <a:srgbClr val="ffffff"/>
                  </a:solidFill>
                </a:uFill>
                <a:latin typeface="Source Sans Pro Black"/>
                <a:hlinkClick r:id="rId1"/>
              </a:rPr>
              <a:t>La donnée participative et ouverte en géographie</a:t>
            </a:r>
            <a:r>
              <a:rPr b="1" lang="fr-FR" sz="600" spc="-1" strike="noStrike">
                <a:solidFill>
                  <a:srgbClr val="ffffff"/>
                </a:solidFill>
                <a:uFill>
                  <a:solidFill>
                    <a:srgbClr val="ffffff"/>
                  </a:solidFill>
                </a:uFill>
                <a:latin typeface="Source Sans Pro Black"/>
              </a:rPr>
              <a:t>, par Benoît Fournier </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a:t>
            </a:r>
            <a:r>
              <a:rPr b="0" lang="fr-FR" sz="1200" spc="-1" strike="noStrike">
                <a:solidFill>
                  <a:srgbClr val="000000"/>
                </a:solidFill>
                <a:uFill>
                  <a:solidFill>
                    <a:srgbClr val="ffffff"/>
                  </a:solidFill>
                </a:uFill>
                <a:latin typeface="Arial"/>
              </a:rPr>
              <a:t>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a:t>
            </a:r>
            <a:r>
              <a:rPr b="0" lang="fr-FR" sz="1200" spc="-1" strike="noStrike">
                <a:solidFill>
                  <a:srgbClr val="000000"/>
                </a:solidFill>
                <a:uFill>
                  <a:solidFill>
                    <a:srgbClr val="ffffff"/>
                  </a:solidFill>
                </a:uFill>
                <a:latin typeface="Arial"/>
              </a:rPr>
              <a:t>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2"/>
          <a:stretch/>
        </p:blipFill>
        <p:spPr>
          <a:xfrm>
            <a:off x="4824000" y="4283280"/>
            <a:ext cx="540720" cy="540720"/>
          </a:xfrm>
          <a:prstGeom prst="rect">
            <a:avLst/>
          </a:prstGeom>
          <a:ln>
            <a:noFill/>
          </a:ln>
        </p:spPr>
      </p:pic>
      <p:pic>
        <p:nvPicPr>
          <p:cNvPr id="100" name="" descr=""/>
          <p:cNvPicPr/>
          <p:nvPr/>
        </p:nvPicPr>
        <p:blipFill>
          <a:blip r:embed="rId3"/>
          <a:stretch/>
        </p:blipFill>
        <p:spPr>
          <a:xfrm>
            <a:off x="2880000" y="5688000"/>
            <a:ext cx="533160" cy="576720"/>
          </a:xfrm>
          <a:prstGeom prst="rect">
            <a:avLst/>
          </a:prstGeom>
          <a:ln>
            <a:noFill/>
          </a:ln>
        </p:spPr>
      </p:pic>
      <p:pic>
        <p:nvPicPr>
          <p:cNvPr id="101" name="" descr=""/>
          <p:cNvPicPr/>
          <p:nvPr/>
        </p:nvPicPr>
        <p:blipFill>
          <a:blip r:embed="rId4"/>
          <a:stretch/>
        </p:blipFill>
        <p:spPr>
          <a:xfrm>
            <a:off x="1152000" y="6014520"/>
            <a:ext cx="537840" cy="537480"/>
          </a:xfrm>
          <a:prstGeom prst="rect">
            <a:avLst/>
          </a:prstGeom>
          <a:ln>
            <a:noFill/>
          </a:ln>
        </p:spPr>
      </p:pic>
      <p:pic>
        <p:nvPicPr>
          <p:cNvPr id="102" name="" descr=""/>
          <p:cNvPicPr/>
          <p:nvPr/>
        </p:nvPicPr>
        <p:blipFill>
          <a:blip r:embed="rId5"/>
          <a:stretch/>
        </p:blipFill>
        <p:spPr>
          <a:xfrm>
            <a:off x="4843080" y="6139080"/>
            <a:ext cx="484920" cy="484920"/>
          </a:xfrm>
          <a:prstGeom prst="rect">
            <a:avLst/>
          </a:prstGeom>
          <a:ln>
            <a:noFill/>
          </a:ln>
        </p:spPr>
      </p:pic>
      <p:pic>
        <p:nvPicPr>
          <p:cNvPr id="103" name="" descr=""/>
          <p:cNvPicPr/>
          <p:nvPr/>
        </p:nvPicPr>
        <p:blipFill>
          <a:blip r:embed="rId6"/>
          <a:stretch/>
        </p:blipFill>
        <p:spPr>
          <a:xfrm>
            <a:off x="1099800" y="4303080"/>
            <a:ext cx="460800" cy="460800"/>
          </a:xfrm>
          <a:prstGeom prst="rect">
            <a:avLst/>
          </a:prstGeom>
          <a:ln>
            <a:noFill/>
          </a:ln>
        </p:spPr>
      </p:pic>
      <p:pic>
        <p:nvPicPr>
          <p:cNvPr id="104" name="" descr=""/>
          <p:cNvPicPr/>
          <p:nvPr/>
        </p:nvPicPr>
        <p:blipFill>
          <a:blip r:embed="rId7"/>
          <a:stretch/>
        </p:blipFill>
        <p:spPr>
          <a:xfrm>
            <a:off x="1107360" y="5159160"/>
            <a:ext cx="516960" cy="384840"/>
          </a:xfrm>
          <a:prstGeom prst="rect">
            <a:avLst/>
          </a:prstGeom>
          <a:ln>
            <a:noFill/>
          </a:ln>
        </p:spPr>
      </p:pic>
      <p:pic>
        <p:nvPicPr>
          <p:cNvPr id="105" name="" descr=""/>
          <p:cNvPicPr/>
          <p:nvPr/>
        </p:nvPicPr>
        <p:blipFill>
          <a:blip r:embed="rId8"/>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9"/>
          <a:stretch/>
        </p:blipFill>
        <p:spPr>
          <a:xfrm>
            <a:off x="7163280" y="2016000"/>
            <a:ext cx="540720" cy="540720"/>
          </a:xfrm>
          <a:prstGeom prst="rect">
            <a:avLst/>
          </a:prstGeom>
          <a:ln>
            <a:noFill/>
          </a:ln>
        </p:spPr>
      </p:pic>
      <p:pic>
        <p:nvPicPr>
          <p:cNvPr id="110" name="" descr=""/>
          <p:cNvPicPr/>
          <p:nvPr/>
        </p:nvPicPr>
        <p:blipFill>
          <a:blip r:embed="rId10"/>
          <a:stretch/>
        </p:blipFill>
        <p:spPr>
          <a:xfrm>
            <a:off x="7200000" y="6480000"/>
            <a:ext cx="484920" cy="484920"/>
          </a:xfrm>
          <a:prstGeom prst="rect">
            <a:avLst/>
          </a:prstGeom>
          <a:ln>
            <a:noFill/>
          </a:ln>
        </p:spPr>
      </p:pic>
      <p:pic>
        <p:nvPicPr>
          <p:cNvPr id="111" name="" descr=""/>
          <p:cNvPicPr/>
          <p:nvPr/>
        </p:nvPicPr>
        <p:blipFill>
          <a:blip r:embed="rId11"/>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2"/>
          <a:stretch/>
        </p:blipFill>
        <p:spPr>
          <a:xfrm>
            <a:off x="7056000" y="4369320"/>
            <a:ext cx="636480" cy="454680"/>
          </a:xfrm>
          <a:prstGeom prst="rect">
            <a:avLst/>
          </a:prstGeom>
          <a:ln>
            <a:noFill/>
          </a:ln>
        </p:spPr>
      </p:pic>
      <p:pic>
        <p:nvPicPr>
          <p:cNvPr id="115" name="" descr=""/>
          <p:cNvPicPr/>
          <p:nvPr/>
        </p:nvPicPr>
        <p:blipFill>
          <a:blip r:embed="rId13"/>
          <a:stretch/>
        </p:blipFill>
        <p:spPr>
          <a:xfrm>
            <a:off x="7128000" y="5015160"/>
            <a:ext cx="516960" cy="384840"/>
          </a:xfrm>
          <a:prstGeom prst="rect">
            <a:avLst/>
          </a:prstGeom>
          <a:ln>
            <a:noFill/>
          </a:ln>
        </p:spPr>
      </p:pic>
      <p:pic>
        <p:nvPicPr>
          <p:cNvPr id="116" name="" descr=""/>
          <p:cNvPicPr/>
          <p:nvPr/>
        </p:nvPicPr>
        <p:blipFill>
          <a:blip r:embed="rId14"/>
          <a:stretch/>
        </p:blipFill>
        <p:spPr>
          <a:xfrm>
            <a:off x="7171200" y="3096000"/>
            <a:ext cx="460800" cy="460800"/>
          </a:xfrm>
          <a:prstGeom prst="rect">
            <a:avLst/>
          </a:prstGeom>
          <a:ln>
            <a:noFill/>
          </a:ln>
        </p:spPr>
      </p:pic>
      <p:pic>
        <p:nvPicPr>
          <p:cNvPr id="117" name="" descr=""/>
          <p:cNvPicPr/>
          <p:nvPr/>
        </p:nvPicPr>
        <p:blipFill>
          <a:blip r:embed="rId15"/>
          <a:stretch/>
        </p:blipFill>
        <p:spPr>
          <a:xfrm>
            <a:off x="1624320" y="5544000"/>
            <a:ext cx="535680" cy="535680"/>
          </a:xfrm>
          <a:prstGeom prst="rect">
            <a:avLst/>
          </a:prstGeom>
          <a:ln>
            <a:noFill/>
          </a:ln>
        </p:spPr>
      </p:pic>
      <p:pic>
        <p:nvPicPr>
          <p:cNvPr id="118" name="" descr=""/>
          <p:cNvPicPr/>
          <p:nvPr/>
        </p:nvPicPr>
        <p:blipFill>
          <a:blip r:embed="rId16"/>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a:t>
            </a:r>
            <a:r>
              <a:rPr b="0" lang="fr-FR" sz="1200" spc="-1" strike="noStrike">
                <a:solidFill>
                  <a:srgbClr val="000000"/>
                </a:solidFill>
                <a:uFill>
                  <a:solidFill>
                    <a:srgbClr val="ffffff"/>
                  </a:solidFill>
                </a:uFill>
                <a:latin typeface="Arial"/>
              </a:rPr>
              <a:t>sourci</a:t>
            </a:r>
            <a:r>
              <a:rPr b="0" lang="fr-FR" sz="1200" spc="-1" strike="noStrike">
                <a:solidFill>
                  <a:srgbClr val="000000"/>
                </a:solidFill>
                <a:uFill>
                  <a:solidFill>
                    <a:srgbClr val="ffffff"/>
                  </a:solidFill>
                </a:uFill>
                <a:latin typeface="Arial"/>
              </a:rPr>
              <a:t>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432000" y="13320"/>
            <a:ext cx="9360000" cy="1354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g</a:t>
            </a:r>
            <a:r>
              <a:rPr b="1" lang="fr-FR" sz="3600" spc="-1" strike="noStrike">
                <a:solidFill>
                  <a:srgbClr val="ffffff"/>
                </a:solidFill>
                <a:uFill>
                  <a:solidFill>
                    <a:srgbClr val="ffffff"/>
                  </a:solidFill>
                </a:uFill>
                <a:latin typeface="Source Sans Pro Black"/>
              </a:rPr>
              <a:t>e</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a:t>
            </a:r>
            <a:r>
              <a:rPr b="1" lang="fr-FR" sz="3600" spc="-1" strike="noStrike">
                <a:solidFill>
                  <a:srgbClr val="ffffff"/>
                </a:solidFill>
                <a:uFill>
                  <a:solidFill>
                    <a:srgbClr val="ffffff"/>
                  </a:solidFill>
                </a:uFill>
                <a:latin typeface="Source Sans Pro Black"/>
              </a:rPr>
              <a:t>nSt</a:t>
            </a:r>
            <a:r>
              <a:rPr b="1" lang="fr-FR" sz="3600" spc="-1" strike="noStrike">
                <a:solidFill>
                  <a:srgbClr val="ffffff"/>
                </a:solidFill>
                <a:uFill>
                  <a:solidFill>
                    <a:srgbClr val="ffffff"/>
                  </a:solidFill>
                </a:uFill>
                <a:latin typeface="Source Sans Pro Black"/>
              </a:rPr>
              <a:t>reet</a:t>
            </a:r>
            <a:r>
              <a:rPr b="1" lang="fr-FR" sz="3600" spc="-1" strike="noStrike">
                <a:solidFill>
                  <a:srgbClr val="ffffff"/>
                </a:solidFill>
                <a:uFill>
                  <a:solidFill>
                    <a:srgbClr val="ffffff"/>
                  </a:solidFill>
                </a:uFill>
                <a:latin typeface="Source Sans Pro Black"/>
              </a:rPr>
              <a:t>Ma</a:t>
            </a:r>
            <a:r>
              <a:rPr b="1" lang="fr-FR" sz="3600" spc="-1" strike="noStrike">
                <a:solidFill>
                  <a:srgbClr val="ffffff"/>
                </a:solidFill>
                <a:uFill>
                  <a:solidFill>
                    <a:srgbClr val="ffffff"/>
                  </a:solidFill>
                </a:uFill>
                <a:latin typeface="Source Sans Pro Black"/>
              </a:rPr>
              <a:t>p :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mai</a:t>
            </a:r>
            <a:r>
              <a:rPr b="1" lang="fr-FR" sz="3600" spc="-1" strike="noStrike">
                <a:solidFill>
                  <a:srgbClr val="ffffff"/>
                </a:solidFill>
                <a:uFill>
                  <a:solidFill>
                    <a:srgbClr val="ffffff"/>
                  </a:solidFill>
                </a:uFill>
                <a:latin typeface="Source Sans Pro Black"/>
              </a:rPr>
              <a:t>s </a:t>
            </a:r>
            <a:r>
              <a:rPr b="1" lang="fr-FR" sz="3600" spc="-1" strike="noStrike">
                <a:solidFill>
                  <a:srgbClr val="ffffff"/>
                </a:solidFill>
                <a:uFill>
                  <a:solidFill>
                    <a:srgbClr val="ffffff"/>
                  </a:solidFill>
                </a:uFill>
                <a:latin typeface="Source Sans Pro Black"/>
              </a:rPr>
              <a:t>pas </a:t>
            </a:r>
            <a:r>
              <a:rPr b="1" lang="fr-FR" sz="3600" spc="-1" strike="noStrike">
                <a:solidFill>
                  <a:srgbClr val="ffffff"/>
                </a:solidFill>
                <a:uFill>
                  <a:solidFill>
                    <a:srgbClr val="ffffff"/>
                  </a:solidFill>
                </a:uFill>
                <a:latin typeface="Source Sans Pro Black"/>
              </a:rPr>
              <a:t>que </a:t>
            </a:r>
            <a:r>
              <a:rPr b="1" lang="fr-FR" sz="36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a:t>
            </a:r>
            <a:r>
              <a:rPr b="0" lang="fr-FR" sz="1800" spc="-1" strike="noStrike">
                <a:solidFill>
                  <a:srgbClr val="000000"/>
                </a:solidFill>
                <a:uFill>
                  <a:solidFill>
                    <a:srgbClr val="ffffff"/>
                  </a:solidFill>
                </a:uFill>
                <a:latin typeface="Arial"/>
              </a:rPr>
              <a:t>r</a:t>
            </a:r>
            <a:r>
              <a:rPr b="0" lang="fr-FR" sz="1800" spc="-1" strike="noStrike">
                <a:solidFill>
                  <a:srgbClr val="000000"/>
                </a:solidFill>
                <a:uFill>
                  <a:solidFill>
                    <a:srgbClr val="ffffff"/>
                  </a:solidFill>
                </a:uFill>
                <a:latin typeface="Arial"/>
              </a:rPr>
              <a:t>a</a:t>
            </a:r>
            <a:r>
              <a:rPr b="0" lang="fr-FR" sz="1800" spc="-1" strike="noStrike">
                <a:solidFill>
                  <a:srgbClr val="000000"/>
                </a:solidFill>
                <a:uFill>
                  <a:solidFill>
                    <a:srgbClr val="ffffff"/>
                  </a:solidFill>
                </a:uFill>
                <a:latin typeface="Arial"/>
              </a:rPr>
              <a:t>n</a:t>
            </a:r>
            <a:r>
              <a:rPr b="0" lang="fr-FR" sz="1800" spc="-1" strike="noStrike">
                <a:solidFill>
                  <a:srgbClr val="000000"/>
                </a:solidFill>
                <a:uFill>
                  <a:solidFill>
                    <a:srgbClr val="ffffff"/>
                  </a:solidFill>
                </a:uFill>
                <a:latin typeface="Arial"/>
              </a:rPr>
              <a:t>s</a:t>
            </a:r>
            <a:r>
              <a:rPr b="0" lang="fr-FR" sz="1800" spc="-1" strike="noStrike">
                <a:solidFill>
                  <a:srgbClr val="000000"/>
                </a:solidFill>
                <a:uFill>
                  <a:solidFill>
                    <a:srgbClr val="ffffff"/>
                  </a:solidFill>
                </a:uFill>
                <a:latin typeface="Arial"/>
              </a:rPr>
              <a:t>p</a:t>
            </a:r>
            <a:r>
              <a:rPr b="0" lang="fr-FR" sz="1800" spc="-1" strike="noStrike">
                <a:solidFill>
                  <a:srgbClr val="000000"/>
                </a:solidFill>
                <a:uFill>
                  <a:solidFill>
                    <a:srgbClr val="ffffff"/>
                  </a:solidFill>
                </a:uFill>
                <a:latin typeface="Arial"/>
              </a:rPr>
              <a:t>o</a:t>
            </a:r>
            <a:r>
              <a:rPr b="0" lang="fr-FR" sz="1800" spc="-1" strike="noStrike">
                <a:solidFill>
                  <a:srgbClr val="000000"/>
                </a:solidFill>
                <a:uFill>
                  <a:solidFill>
                    <a:srgbClr val="ffffff"/>
                  </a:solidFill>
                </a:uFill>
                <a:latin typeface="Arial"/>
              </a:rPr>
              <a:t>r</a:t>
            </a: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a:t>
            </a:r>
            <a:r>
              <a:rPr b="0" lang="fr-FR" sz="1800" spc="-1" strike="noStrike">
                <a:solidFill>
                  <a:srgbClr val="000000"/>
                </a:solidFill>
                <a:uFill>
                  <a:solidFill>
                    <a:srgbClr val="ffffff"/>
                  </a:solidFill>
                </a:uFill>
                <a:latin typeface="Arial"/>
              </a:rPr>
              <a:t>c</a:t>
            </a:r>
            <a:r>
              <a:rPr b="0" lang="fr-FR" sz="1800" spc="-1" strike="noStrike">
                <a:solidFill>
                  <a:srgbClr val="000000"/>
                </a:solidFill>
                <a:uFill>
                  <a:solidFill>
                    <a:srgbClr val="ffffff"/>
                  </a:solidFill>
                </a:uFill>
                <a:latin typeface="Arial"/>
              </a:rPr>
              <a:t>c</a:t>
            </a:r>
            <a:r>
              <a:rPr b="0" lang="fr-FR" sz="1800" spc="-1" strike="noStrike">
                <a:solidFill>
                  <a:srgbClr val="000000"/>
                </a:solidFill>
                <a:uFill>
                  <a:solidFill>
                    <a:srgbClr val="ffffff"/>
                  </a:solidFill>
                </a:uFill>
                <a:latin typeface="Arial"/>
              </a:rPr>
              <a:t>e</a:t>
            </a:r>
            <a:r>
              <a:rPr b="0" lang="fr-FR" sz="1800" spc="-1" strike="noStrike">
                <a:solidFill>
                  <a:srgbClr val="000000"/>
                </a:solidFill>
                <a:uFill>
                  <a:solidFill>
                    <a:srgbClr val="ffffff"/>
                  </a:solidFill>
                </a:uFill>
                <a:latin typeface="Arial"/>
              </a:rPr>
              <a:t>s</a:t>
            </a:r>
            <a:r>
              <a:rPr b="0" lang="fr-FR" sz="1800" spc="-1" strike="noStrike">
                <a:solidFill>
                  <a:srgbClr val="000000"/>
                </a:solidFill>
                <a:uFill>
                  <a:solidFill>
                    <a:srgbClr val="ffffff"/>
                  </a:solidFill>
                </a:uFill>
                <a:latin typeface="Arial"/>
              </a:rPr>
              <a:t>s</a:t>
            </a:r>
            <a:r>
              <a:rPr b="0" lang="fr-FR" sz="1800" spc="-1" strike="noStrike">
                <a:solidFill>
                  <a:srgbClr val="000000"/>
                </a:solidFill>
                <a:uFill>
                  <a:solidFill>
                    <a:srgbClr val="ffffff"/>
                  </a:solidFill>
                </a:uFill>
                <a:latin typeface="Arial"/>
              </a:rPr>
              <a:t>i</a:t>
            </a:r>
            <a:r>
              <a:rPr b="0" lang="fr-FR" sz="1800" spc="-1" strike="noStrike">
                <a:solidFill>
                  <a:srgbClr val="000000"/>
                </a:solidFill>
                <a:uFill>
                  <a:solidFill>
                    <a:srgbClr val="ffffff"/>
                  </a:solidFill>
                </a:uFill>
                <a:latin typeface="Arial"/>
              </a:rPr>
              <a:t>b</a:t>
            </a:r>
            <a:r>
              <a:rPr b="0" lang="fr-FR" sz="1800" spc="-1" strike="noStrike">
                <a:solidFill>
                  <a:srgbClr val="000000"/>
                </a:solidFill>
                <a:uFill>
                  <a:solidFill>
                    <a:srgbClr val="ffffff"/>
                  </a:solidFill>
                </a:uFill>
                <a:latin typeface="Arial"/>
              </a:rPr>
              <a:t>il</a:t>
            </a:r>
            <a:r>
              <a:rPr b="0" lang="fr-FR" sz="1800" spc="-1" strike="noStrike">
                <a:solidFill>
                  <a:srgbClr val="000000"/>
                </a:solidFill>
                <a:uFill>
                  <a:solidFill>
                    <a:srgbClr val="ffffff"/>
                  </a:solidFill>
                </a:uFill>
                <a:latin typeface="Arial"/>
              </a:rPr>
              <a:t>it</a:t>
            </a:r>
            <a:r>
              <a:rPr b="0" lang="fr-FR" sz="1800" spc="-1" strike="noStrike">
                <a:solidFill>
                  <a:srgbClr val="000000"/>
                </a:solidFill>
                <a:uFill>
                  <a:solidFill>
                    <a:srgbClr val="ffffff"/>
                  </a:solidFill>
                </a:uFill>
                <a:latin typeface="Arial"/>
              </a:rPr>
              <a: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304000" y="72000"/>
            <a:ext cx="5832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r>
              <a:rPr b="1" lang="fr-FR" sz="1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t>
            </a:r>
            <a:r>
              <a:rPr b="1" lang="fr-FR" sz="600" spc="-1" strike="noStrike">
                <a:solidFill>
                  <a:srgbClr val="ffffff"/>
                </a:solidFill>
                <a:uFill>
                  <a:solidFill>
                    <a:srgbClr val="ffffff"/>
                  </a:solidFill>
                </a:uFill>
                <a:latin typeface="Source Sans Pro Black"/>
                <a:hlinkClick r:id="rId1"/>
              </a:rPr>
              <a:t>OSM vs Wikipedia</a:t>
            </a:r>
            <a:r>
              <a:rPr b="1" lang="fr-FR" sz="600" spc="-1" strike="noStrike">
                <a:solidFill>
                  <a:srgbClr val="ffffff"/>
                </a:solidFill>
                <a:uFill>
                  <a:solidFill>
                    <a:srgbClr val="ffffff"/>
                  </a:solidFill>
                </a:uFill>
                <a:latin typeface="Source Sans Pro Black"/>
              </a:rPr>
              <a:t>, par Guillaume Allègre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4"/>
          <a:stretch/>
        </p:blipFill>
        <p:spPr>
          <a:xfrm>
            <a:off x="8136000" y="144000"/>
            <a:ext cx="1242720" cy="1424520"/>
          </a:xfrm>
          <a:prstGeom prst="rect">
            <a:avLst/>
          </a:prstGeom>
          <a:ln>
            <a:noFill/>
          </a:ln>
        </p:spPr>
      </p:pic>
      <p:pic>
        <p:nvPicPr>
          <p:cNvPr id="179" name="" descr=""/>
          <p:cNvPicPr/>
          <p:nvPr/>
        </p:nvPicPr>
        <p:blipFill>
          <a:blip r:embed="rId5"/>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association nationale, Groupe locaux informels</a:t>
                      </a:r>
                      <a:endParaRPr b="0" lang="fr-FR" sz="2400" spc="-1" strike="noStrike">
                        <a:solidFill>
                          <a:srgbClr val="000000"/>
                        </a:solidFill>
                        <a:uFill>
                          <a:solidFill>
                            <a:srgbClr val="ffffff"/>
                          </a:solidFill>
                        </a:uFill>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a:t>
            </a:r>
            <a:r>
              <a:rPr b="1" lang="fr-FR" sz="3600" spc="-1" strike="noStrike">
                <a:solidFill>
                  <a:srgbClr val="ffffff"/>
                </a:solidFill>
                <a:uFill>
                  <a:solidFill>
                    <a:srgbClr val="ffffff"/>
                  </a:solidFill>
                </a:uFill>
                <a:latin typeface="Source Sans Pro Black"/>
              </a:rPr>
              <a:t>isat</a:t>
            </a:r>
            <a:r>
              <a:rPr b="1" lang="fr-FR" sz="3600" spc="-1" strike="noStrike">
                <a:solidFill>
                  <a:srgbClr val="ffffff"/>
                </a:solidFill>
                <a:uFill>
                  <a:solidFill>
                    <a:srgbClr val="ffffff"/>
                  </a:solidFill>
                </a:uFill>
                <a:latin typeface="Source Sans Pro Black"/>
              </a:rPr>
              <a:t>ion </a:t>
            </a:r>
            <a:r>
              <a:rPr b="1" lang="fr-FR" sz="3600" spc="-1" strike="noStrike">
                <a:solidFill>
                  <a:srgbClr val="ffffff"/>
                </a:solidFill>
                <a:uFill>
                  <a:solidFill>
                    <a:srgbClr val="ffffff"/>
                  </a:solidFill>
                </a:uFill>
                <a:latin typeface="Source Sans Pro Black"/>
              </a:rPr>
              <a:t>d’O</a:t>
            </a:r>
            <a:r>
              <a:rPr b="1" lang="fr-FR" sz="3600" spc="-1" strike="noStrike">
                <a:solidFill>
                  <a:srgbClr val="ffffff"/>
                </a:solidFill>
                <a:uFill>
                  <a:solidFill>
                    <a:srgbClr val="ffffff"/>
                  </a:solidFill>
                </a:uFill>
                <a:latin typeface="Source Sans Pro Black"/>
              </a:rPr>
              <a:t>SM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Jun</a:t>
            </a:r>
            <a:r>
              <a:rPr b="1" lang="fr-FR" sz="3600" spc="-1" strike="noStrike">
                <a:solidFill>
                  <a:srgbClr val="ffffff"/>
                </a:solidFill>
                <a:uFill>
                  <a:solidFill>
                    <a:srgbClr val="ffffff"/>
                  </a:solidFill>
                </a:uFill>
                <a:latin typeface="Source Sans Pro Black"/>
              </a:rPr>
              <a:t>gle </a:t>
            </a:r>
            <a:r>
              <a:rPr b="1" lang="fr-FR" sz="3600" spc="-1" strike="noStrike">
                <a:solidFill>
                  <a:srgbClr val="ffffff"/>
                </a:solidFill>
                <a:uFill>
                  <a:solidFill>
                    <a:srgbClr val="ffffff"/>
                  </a:solidFill>
                </a:uFill>
                <a:latin typeface="Source Sans Pro Black"/>
              </a:rPr>
              <a:t>Bus</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t>
            </a:r>
            <a:r>
              <a:rPr b="1" lang="fr-FR" sz="6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a:t>
            </a:r>
            <a:r>
              <a:rPr b="1" lang="fr-FR" sz="3200" spc="-1" strike="noStrike">
                <a:solidFill>
                  <a:srgbClr val="2c3e50"/>
                </a:solidFill>
                <a:uFill>
                  <a:solidFill>
                    <a:srgbClr val="ffffff"/>
                  </a:solidFill>
                </a:uFill>
                <a:latin typeface="Source Sans Pro Semibold"/>
              </a:rPr>
              <a:t>outils de contribution pour </a:t>
            </a:r>
            <a:r>
              <a:rPr b="1" lang="fr-FR" sz="3200" spc="-1" strike="noStrike">
                <a:solidFill>
                  <a:srgbClr val="2c3e50"/>
                </a:solidFill>
                <a:uFill>
                  <a:solidFill>
                    <a:srgbClr val="ffffff"/>
                  </a:solidFill>
                </a:uFill>
                <a:latin typeface="Source Sans Pro Semibold"/>
              </a:rPr>
              <a:t>saisir les données de </a:t>
            </a:r>
            <a:r>
              <a:rPr b="1" lang="fr-FR" sz="3200" spc="-1" strike="noStrike">
                <a:solidFill>
                  <a:srgbClr val="2c3e50"/>
                </a:solidFill>
                <a:uFill>
                  <a:solidFill>
                    <a:srgbClr val="ffffff"/>
                  </a:solidFill>
                </a:uFill>
                <a:latin typeface="Source Sans Pro Semibold"/>
              </a:rPr>
              <a:t>transport en commun dans </a:t>
            </a:r>
            <a:r>
              <a:rPr b="1" lang="fr-FR" sz="3200" spc="-1" strike="noStrike">
                <a:solidFill>
                  <a:srgbClr val="2c3e50"/>
                </a:solidFill>
                <a:uFill>
                  <a:solidFill>
                    <a:srgbClr val="ffffff"/>
                  </a:solidFill>
                </a:uFill>
                <a:latin typeface="Source Sans Pro Semibold"/>
              </a:rPr>
              <a:t>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t>
            </a:r>
            <a:r>
              <a:rPr b="1" lang="fr-FR" sz="3200" spc="-1" strike="noStrike">
                <a:solidFill>
                  <a:srgbClr val="2c3e50"/>
                </a:solidFill>
                <a:uFill>
                  <a:solidFill>
                    <a:srgbClr val="ffffff"/>
                  </a:solidFill>
                </a:uFill>
                <a:latin typeface="Source Sans Pro Semibold"/>
              </a:rPr>
              <a:t>a mené à la création de </a:t>
            </a:r>
            <a:r>
              <a:rPr b="1" lang="fr-FR" sz="3200" spc="-1" strike="noStrike">
                <a:solidFill>
                  <a:srgbClr val="2c3e50"/>
                </a:solidFill>
                <a:uFill>
                  <a:solidFill>
                    <a:srgbClr val="ffffff"/>
                  </a:solidFill>
                </a:uFill>
                <a:latin typeface="Source Sans Pro Semibold"/>
              </a:rPr>
              <a:t>données pour tout le </a:t>
            </a:r>
            <a:r>
              <a:rPr b="1" lang="fr-FR" sz="3200" spc="-1" strike="noStrike">
                <a:solidFill>
                  <a:srgbClr val="2c3e50"/>
                </a:solidFill>
                <a:uFill>
                  <a:solidFill>
                    <a:srgbClr val="ffffff"/>
                  </a:solidFill>
                </a:uFill>
                <a:latin typeface="Source Sans Pro Semibold"/>
              </a:rPr>
              <a:t>réseau de transport de </a:t>
            </a:r>
            <a:r>
              <a:rPr b="1" lang="fr-FR" sz="3200" spc="-1" strike="noStrike">
                <a:solidFill>
                  <a:srgbClr val="2c3e50"/>
                </a:solidFill>
                <a:uFill>
                  <a:solidFill>
                    <a:srgbClr val="ffffff"/>
                  </a:solidFill>
                </a:uFill>
                <a:latin typeface="Source Sans Pro Semibold"/>
              </a:rPr>
              <a:t>Managua, la capitale du </a:t>
            </a:r>
            <a:r>
              <a:rPr b="1" lang="fr-FR" sz="3200" spc="-1" strike="noStrike">
                <a:solidFill>
                  <a:srgbClr val="2c3e50"/>
                </a:solidFill>
                <a:uFill>
                  <a:solidFill>
                    <a:srgbClr val="ffffff"/>
                  </a:solidFill>
                </a:uFill>
                <a:latin typeface="Source Sans Pro Semibold"/>
              </a:rPr>
              <a:t>Nicaragua (2M hab) :  200 </a:t>
            </a:r>
            <a:r>
              <a:rPr b="1" lang="fr-FR" sz="3200" spc="-1" strike="noStrike">
                <a:solidFill>
                  <a:srgbClr val="2c3e50"/>
                </a:solidFill>
                <a:uFill>
                  <a:solidFill>
                    <a:srgbClr val="ffffff"/>
                  </a:solidFill>
                </a:uFill>
                <a:latin typeface="Source Sans Pro Semibold"/>
              </a:rPr>
              <a:t>bénévoles ont collecté les </a:t>
            </a:r>
            <a:r>
              <a:rPr b="1" lang="fr-FR" sz="3200" spc="-1" strike="noStrike">
                <a:solidFill>
                  <a:srgbClr val="2c3e50"/>
                </a:solidFill>
                <a:uFill>
                  <a:solidFill>
                    <a:srgbClr val="ffffff"/>
                  </a:solidFill>
                </a:uFill>
                <a:latin typeface="Source Sans Pro Semibold"/>
              </a:rPr>
              <a:t>données liées au réseaux </a:t>
            </a:r>
            <a:r>
              <a:rPr b="1" lang="fr-FR" sz="3200" spc="-1" strike="noStrike">
                <a:solidFill>
                  <a:srgbClr val="2c3e50"/>
                </a:solidFill>
                <a:uFill>
                  <a:solidFill>
                    <a:srgbClr val="ffffff"/>
                  </a:solidFill>
                </a:uFill>
                <a:latin typeface="Source Sans Pro Semibold"/>
              </a:rPr>
              <a:t>de bus et les ont publiées </a:t>
            </a:r>
            <a:r>
              <a:rPr b="1" lang="fr-FR" sz="3200" spc="-1" strike="noStrike">
                <a:solidFill>
                  <a:srgbClr val="2c3e50"/>
                </a:solidFill>
                <a:uFill>
                  <a:solidFill>
                    <a:srgbClr val="ffffff"/>
                  </a:solidFill>
                </a:uFill>
                <a:latin typeface="Source Sans Pro Semibold"/>
              </a:rPr>
              <a:t>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a:t>
            </a:r>
            <a:r>
              <a:rPr b="0" lang="fr-FR" sz="2800" spc="-1" strike="noStrike">
                <a:solidFill>
                  <a:srgbClr val="2c3e50"/>
                </a:solidFill>
                <a:uFill>
                  <a:solidFill>
                    <a:srgbClr val="ffffff"/>
                  </a:solidFill>
                </a:uFill>
                <a:latin typeface="Source Sans Pro"/>
              </a:rPr>
              <a:t>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a:t>
            </a:r>
            <a:r>
              <a:rPr b="0" lang="fr-FR" sz="2800" spc="-1" strike="noStrike">
                <a:solidFill>
                  <a:srgbClr val="2c3e50"/>
                </a:solidFill>
                <a:uFill>
                  <a:solidFill>
                    <a:srgbClr val="ffffff"/>
                  </a:solidFill>
                </a:uFill>
                <a:latin typeface="Source Sans Pro"/>
              </a:rPr>
              <a:t>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3"/>
          <a:stretch/>
        </p:blipFill>
        <p:spPr>
          <a:xfrm>
            <a:off x="5223240" y="4176000"/>
            <a:ext cx="4352760" cy="2871360"/>
          </a:xfrm>
          <a:prstGeom prst="rect">
            <a:avLst/>
          </a:prstGeom>
          <a:ln>
            <a:noFill/>
          </a:ln>
        </p:spPr>
      </p:pic>
      <p:pic>
        <p:nvPicPr>
          <p:cNvPr id="194" name="" descr=""/>
          <p:cNvPicPr/>
          <p:nvPr/>
        </p:nvPicPr>
        <p:blipFill>
          <a:blip r:embed="rId4"/>
          <a:stretch/>
        </p:blipFill>
        <p:spPr>
          <a:xfrm>
            <a:off x="5184000" y="1656000"/>
            <a:ext cx="4280760" cy="2630160"/>
          </a:xfrm>
          <a:prstGeom prst="rect">
            <a:avLst/>
          </a:prstGeom>
          <a:ln>
            <a:noFill/>
          </a:ln>
        </p:spPr>
      </p:pic>
      <p:pic>
        <p:nvPicPr>
          <p:cNvPr id="195" name="" descr=""/>
          <p:cNvPicPr/>
          <p:nvPr/>
        </p:nvPicPr>
        <p:blipFill>
          <a:blip r:embed="rId5"/>
          <a:stretch/>
        </p:blipFill>
        <p:spPr>
          <a:xfrm>
            <a:off x="7848000" y="72000"/>
            <a:ext cx="1412280" cy="1440000"/>
          </a:xfrm>
          <a:prstGeom prst="rect">
            <a:avLst/>
          </a:prstGeom>
          <a:ln>
            <a:noFill/>
          </a:ln>
        </p:spPr>
      </p:pic>
      <p:pic>
        <p:nvPicPr>
          <p:cNvPr id="196" name="" descr=""/>
          <p:cNvPicPr/>
          <p:nvPr/>
        </p:nvPicPr>
        <p:blipFill>
          <a:blip r:embed="rId6"/>
          <a:stretch/>
        </p:blipFill>
        <p:spPr>
          <a:xfrm>
            <a:off x="597240" y="4437720"/>
            <a:ext cx="3938760" cy="2618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3"/>
          <a:stretch/>
        </p:blipFill>
        <p:spPr>
          <a:xfrm>
            <a:off x="5223240" y="4176000"/>
            <a:ext cx="4352760" cy="2871360"/>
          </a:xfrm>
          <a:prstGeom prst="rect">
            <a:avLst/>
          </a:prstGeom>
          <a:ln>
            <a:noFill/>
          </a:ln>
        </p:spPr>
      </p:pic>
      <p:pic>
        <p:nvPicPr>
          <p:cNvPr id="200" name="" descr=""/>
          <p:cNvPicPr/>
          <p:nvPr/>
        </p:nvPicPr>
        <p:blipFill>
          <a:blip r:embed="rId4"/>
          <a:stretch/>
        </p:blipFill>
        <p:spPr>
          <a:xfrm>
            <a:off x="5184000" y="1656000"/>
            <a:ext cx="4280760" cy="2630160"/>
          </a:xfrm>
          <a:prstGeom prst="rect">
            <a:avLst/>
          </a:prstGeom>
          <a:ln>
            <a:noFill/>
          </a:ln>
        </p:spPr>
      </p:pic>
      <p:pic>
        <p:nvPicPr>
          <p:cNvPr id="201" name="" descr=""/>
          <p:cNvPicPr/>
          <p:nvPr/>
        </p:nvPicPr>
        <p:blipFill>
          <a:blip r:embed="rId5"/>
          <a:stretch/>
        </p:blipFill>
        <p:spPr>
          <a:xfrm>
            <a:off x="7848000" y="72000"/>
            <a:ext cx="1412280" cy="1440000"/>
          </a:xfrm>
          <a:prstGeom prst="rect">
            <a:avLst/>
          </a:prstGeom>
          <a:ln>
            <a:noFill/>
          </a:ln>
        </p:spPr>
      </p:pic>
      <p:pic>
        <p:nvPicPr>
          <p:cNvPr id="202" name="" descr=""/>
          <p:cNvPicPr/>
          <p:nvPr/>
        </p:nvPicPr>
        <p:blipFill>
          <a:blip r:embed="rId6"/>
          <a:stretch/>
        </p:blipFill>
        <p:spPr>
          <a:xfrm>
            <a:off x="597240" y="4437720"/>
            <a:ext cx="3938760" cy="26182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496</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2017-09-14T14:44:53Z</dcterms:modified>
  <cp:revision>43</cp:revision>
  <dc:subject/>
  <dc:title/>
</cp:coreProperties>
</file>